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3" r:id="rId3"/>
    <p:sldId id="269" r:id="rId4"/>
    <p:sldId id="266" r:id="rId5"/>
    <p:sldId id="267" r:id="rId6"/>
    <p:sldId id="290" r:id="rId7"/>
    <p:sldId id="288" r:id="rId8"/>
    <p:sldId id="289" r:id="rId9"/>
    <p:sldId id="291" r:id="rId10"/>
    <p:sldId id="292" r:id="rId11"/>
    <p:sldId id="293" r:id="rId12"/>
    <p:sldId id="294" r:id="rId13"/>
    <p:sldId id="309" r:id="rId14"/>
    <p:sldId id="295" r:id="rId15"/>
    <p:sldId id="314" r:id="rId16"/>
    <p:sldId id="315" r:id="rId17"/>
    <p:sldId id="298" r:id="rId18"/>
    <p:sldId id="316" r:id="rId19"/>
    <p:sldId id="299" r:id="rId20"/>
    <p:sldId id="305" r:id="rId21"/>
    <p:sldId id="300" r:id="rId22"/>
    <p:sldId id="306" r:id="rId23"/>
    <p:sldId id="307" r:id="rId24"/>
    <p:sldId id="308" r:id="rId25"/>
    <p:sldId id="311" r:id="rId26"/>
    <p:sldId id="301" r:id="rId27"/>
    <p:sldId id="312" r:id="rId28"/>
    <p:sldId id="313" r:id="rId29"/>
    <p:sldId id="304" r:id="rId30"/>
    <p:sldId id="30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07" autoAdjust="0"/>
  </p:normalViewPr>
  <p:slideViewPr>
    <p:cSldViewPr>
      <p:cViewPr varScale="1">
        <p:scale>
          <a:sx n="64" d="100"/>
          <a:sy n="64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B815F-B331-4148-902C-0DF8FC9F223B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91F2A-5C87-4CCA-8AA9-FCC905F67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91F2A-5C87-4CCA-8AA9-FCC905F67E5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about peoples backgrounds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91F2A-5C87-4CCA-8AA9-FCC905F67E5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dirty="0" smtClean="0"/>
              <a:t>Why</a:t>
            </a:r>
            <a:r>
              <a:rPr lang="en-US" baseline="0" dirty="0" smtClean="0"/>
              <a:t> not a text file, or built in R programming environ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For</a:t>
            </a:r>
            <a:r>
              <a:rPr lang="en-US" baseline="0" dirty="0" smtClean="0"/>
              <a:t> code writing/software development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Flexible in terms of </a:t>
            </a:r>
            <a:r>
              <a:rPr lang="en-US" baseline="0" dirty="0" err="1" smtClean="0"/>
              <a:t>custimization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Can be used as a platform for numerous </a:t>
            </a:r>
            <a:r>
              <a:rPr lang="en-US" baseline="0" dirty="0" err="1" smtClean="0"/>
              <a:t>softwares</a:t>
            </a:r>
            <a:r>
              <a:rPr lang="en-US" baseline="0" dirty="0" smtClean="0"/>
              <a:t>/programming languages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C/C++/Fortran/Java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Latex/</a:t>
            </a:r>
            <a:r>
              <a:rPr lang="en-US" baseline="0" dirty="0" err="1" smtClean="0"/>
              <a:t>Sweave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Provides a nice interface with SVN (version control). In a group of developers allows for a nice interface with whatever software is being worked on.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685800" lvl="1" indent="-228600">
              <a:buAutoNum type="arabicPeriod"/>
            </a:pPr>
            <a:r>
              <a:rPr lang="en-US" baseline="0" dirty="0" smtClean="0"/>
              <a:t>C/C++/Fortran/Java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Latex/</a:t>
            </a:r>
            <a:r>
              <a:rPr lang="en-US" baseline="0" dirty="0" err="1" smtClean="0"/>
              <a:t>Sweave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91F2A-5C87-4CCA-8AA9-FCC905F67E5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91F2A-5C87-4CCA-8AA9-FCC905F67E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26008-6674-4835-88C3-C6EF22FEC07C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6D1AE-7AF8-43C5-ABFD-0BDC53860C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walware.de/goto/state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R for Eclipse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Elaine McVey, Errol Strain, </a:t>
            </a:r>
          </a:p>
          <a:p>
            <a:r>
              <a:rPr lang="en-US" dirty="0" smtClean="0"/>
              <a:t>Daniel V. Samarov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5105400"/>
            <a:ext cx="2095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5105400"/>
            <a:ext cx="44155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6096000"/>
            <a:ext cx="3638550" cy="488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91025" y="2590800"/>
            <a:ext cx="1552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Browser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762000" y="4114800"/>
            <a:ext cx="1219200" cy="21336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09800" y="4953000"/>
            <a:ext cx="3800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What libraries are currently loaded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Objects in the global environment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an R Session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r="60000" b="94000"/>
          <a:stretch>
            <a:fillRect/>
          </a:stretch>
        </p:blipFill>
        <p:spPr bwMode="auto">
          <a:xfrm>
            <a:off x="330205" y="2133600"/>
            <a:ext cx="812799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6200000" flipH="1">
            <a:off x="1752600" y="1981200"/>
            <a:ext cx="9144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4600" y="5181600"/>
            <a:ext cx="455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drop down menu select “</a:t>
            </a:r>
            <a:r>
              <a:rPr lang="en-US" dirty="0" smtClean="0">
                <a:solidFill>
                  <a:srgbClr val="FF0000"/>
                </a:solidFill>
              </a:rPr>
              <a:t>Tour of Eclipse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Session Started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1828800" y="4648200"/>
            <a:ext cx="6400800" cy="12192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Session Started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>
            <a:stCxn id="10" idx="1"/>
          </p:cNvCxnSpPr>
          <p:nvPr/>
        </p:nvCxnSpPr>
        <p:spPr>
          <a:xfrm rot="10800000" flipV="1">
            <a:off x="3048000" y="5366266"/>
            <a:ext cx="990600" cy="424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38600" y="5181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execute code directly from the command 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Execution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2500" b="44000"/>
          <a:stretch>
            <a:fillRect/>
          </a:stretch>
        </p:blipFill>
        <p:spPr bwMode="auto">
          <a:xfrm>
            <a:off x="1295400" y="1158240"/>
            <a:ext cx="6629400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3733800"/>
            <a:ext cx="8839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/>
              <a:t>Or from the editor</a:t>
            </a:r>
          </a:p>
          <a:p>
            <a:pPr marL="342900" indent="-342900"/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Can execute one line at a time using “</a:t>
            </a:r>
            <a:r>
              <a:rPr lang="en-US" dirty="0" err="1" smtClean="0">
                <a:solidFill>
                  <a:srgbClr val="FF0000"/>
                </a:solidFill>
              </a:rPr>
              <a:t>ctrl+r+r</a:t>
            </a:r>
            <a:r>
              <a:rPr lang="en-US" dirty="0" smtClean="0"/>
              <a:t>”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To execute &amp; skip to next line use “</a:t>
            </a:r>
            <a:r>
              <a:rPr lang="en-US" dirty="0" smtClean="0">
                <a:solidFill>
                  <a:srgbClr val="FF0000"/>
                </a:solidFill>
              </a:rPr>
              <a:t>ctrl+r+4</a:t>
            </a:r>
            <a:r>
              <a:rPr lang="en-US" dirty="0" smtClean="0"/>
              <a:t>”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Section executed by highlighting and using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For a function use “</a:t>
            </a:r>
            <a:r>
              <a:rPr lang="en-US" dirty="0" err="1" smtClean="0">
                <a:solidFill>
                  <a:srgbClr val="FF0000"/>
                </a:solidFill>
              </a:rPr>
              <a:t>ctrl+r+f</a:t>
            </a:r>
            <a:r>
              <a:rPr lang="en-US" dirty="0" smtClean="0"/>
              <a:t>”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Auto complete using “</a:t>
            </a:r>
            <a:r>
              <a:rPr lang="en-US" dirty="0" smtClean="0">
                <a:solidFill>
                  <a:srgbClr val="FF0000"/>
                </a:solidFill>
              </a:rPr>
              <a:t>alt+/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&amp; Code Highlighting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12600" b="16000"/>
          <a:stretch>
            <a:fillRect/>
          </a:stretch>
        </p:blipFill>
        <p:spPr bwMode="auto">
          <a:xfrm>
            <a:off x="914401" y="1158399"/>
            <a:ext cx="7924799" cy="5712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>
            <a:endCxn id="9" idx="2"/>
          </p:cNvCxnSpPr>
          <p:nvPr/>
        </p:nvCxnSpPr>
        <p:spPr>
          <a:xfrm>
            <a:off x="2895600" y="4343400"/>
            <a:ext cx="5715000" cy="2171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8" idx="2"/>
          </p:cNvCxnSpPr>
          <p:nvPr/>
        </p:nvCxnSpPr>
        <p:spPr>
          <a:xfrm flipV="1">
            <a:off x="2895600" y="1790700"/>
            <a:ext cx="5715000" cy="2476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8610600" y="1676400"/>
            <a:ext cx="3048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610600" y="6324600"/>
            <a:ext cx="3048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219200" y="5380672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Missing/misaligned parentheses, or quotes, etc. be highlighted in red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Clicking on these will take you to where the error 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&amp; Code Highlighting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40000" r="12600" b="8000"/>
          <a:stretch>
            <a:fillRect/>
          </a:stretch>
        </p:blipFill>
        <p:spPr bwMode="auto">
          <a:xfrm>
            <a:off x="228600" y="1219199"/>
            <a:ext cx="8763000" cy="391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>
            <a:endCxn id="14" idx="2"/>
          </p:cNvCxnSpPr>
          <p:nvPr/>
        </p:nvCxnSpPr>
        <p:spPr>
          <a:xfrm>
            <a:off x="762000" y="2133600"/>
            <a:ext cx="8001000" cy="2933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8763000" y="4876800"/>
            <a:ext cx="3048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85800" y="4800600"/>
            <a:ext cx="77096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Clicking on an object will highlight that object throughout the text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Location of objects indicated by yellow (where it first appears) &amp; gray dashes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Clicking on these will take you to where they are in the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Commenting out code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2500" t="40000" r="18750" b="40000"/>
          <a:stretch>
            <a:fillRect/>
          </a:stretch>
        </p:blipFill>
        <p:spPr bwMode="auto">
          <a:xfrm>
            <a:off x="304799" y="1219200"/>
            <a:ext cx="838199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 l="76750" t="47600" r="1000" b="4000"/>
          <a:stretch>
            <a:fillRect/>
          </a:stretch>
        </p:blipFill>
        <p:spPr bwMode="auto">
          <a:xfrm>
            <a:off x="5759917" y="2743200"/>
            <a:ext cx="2926883" cy="3979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3124200"/>
            <a:ext cx="541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Commenting out section “</a:t>
            </a:r>
            <a:r>
              <a:rPr lang="en-US" dirty="0" err="1" smtClean="0">
                <a:solidFill>
                  <a:srgbClr val="FF0000"/>
                </a:solidFill>
              </a:rPr>
              <a:t>ctrl+shift+c</a:t>
            </a:r>
            <a:r>
              <a:rPr lang="en-US" dirty="0" smtClean="0"/>
              <a:t>”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Can also use “</a:t>
            </a:r>
            <a:r>
              <a:rPr lang="en-US" dirty="0" err="1" smtClean="0">
                <a:solidFill>
                  <a:srgbClr val="FF0000"/>
                </a:solidFill>
              </a:rPr>
              <a:t>ctrl+shift</a:t>
            </a:r>
            <a:r>
              <a:rPr lang="en-US" dirty="0" smtClean="0">
                <a:solidFill>
                  <a:srgbClr val="FF0000"/>
                </a:solidFill>
              </a:rPr>
              <a:t>+#</a:t>
            </a:r>
            <a:r>
              <a:rPr lang="en-US" dirty="0" smtClean="0"/>
              <a:t>” for “##”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“</a:t>
            </a:r>
            <a:r>
              <a:rPr lang="en-US" dirty="0" err="1" smtClean="0"/>
              <a:t>ctrl+shift+l</a:t>
            </a:r>
            <a:r>
              <a:rPr lang="en-US" dirty="0" smtClean="0"/>
              <a:t>” will bring a list of short cuts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Windows -&gt; Preferences -&gt; General -&gt; Keys will bring up a list &amp; allow you to customize those keys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RJ Launch Type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64000" r="12000" b="2800"/>
          <a:stretch>
            <a:fillRect/>
          </a:stretch>
        </p:blipFill>
        <p:spPr bwMode="auto">
          <a:xfrm>
            <a:off x="914400" y="1752600"/>
            <a:ext cx="754042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14400" y="4267200"/>
            <a:ext cx="6585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In RJ Launch </a:t>
            </a:r>
            <a:r>
              <a:rPr lang="en-US" dirty="0" err="1" smtClean="0"/>
              <a:t>mousing</a:t>
            </a:r>
            <a:r>
              <a:rPr lang="en-US" dirty="0" smtClean="0"/>
              <a:t> over object will provide info on that object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Local History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500" r="18750" b="20000"/>
          <a:stretch>
            <a:fillRect/>
          </a:stretch>
        </p:blipFill>
        <p:spPr bwMode="auto">
          <a:xfrm>
            <a:off x="1143000" y="1524000"/>
            <a:ext cx="7086599" cy="515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228600" y="46482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In this tutorial we will</a:t>
            </a:r>
          </a:p>
          <a:p>
            <a:endParaRPr lang="en-US" dirty="0" smtClean="0"/>
          </a:p>
          <a:p>
            <a:r>
              <a:rPr lang="en-US" dirty="0" smtClean="0"/>
              <a:t>Provide a summary of Eclipse &amp; its features</a:t>
            </a:r>
          </a:p>
          <a:p>
            <a:endParaRPr lang="en-US" dirty="0" smtClean="0"/>
          </a:p>
          <a:p>
            <a:r>
              <a:rPr lang="en-US" dirty="0" smtClean="0"/>
              <a:t>Run through several general examples</a:t>
            </a:r>
          </a:p>
          <a:p>
            <a:endParaRPr lang="en-US" dirty="0" smtClean="0"/>
          </a:p>
          <a:p>
            <a:r>
              <a:rPr lang="en-US" dirty="0" smtClean="0"/>
              <a:t>Work through more detailed examples</a:t>
            </a:r>
          </a:p>
          <a:p>
            <a:endParaRPr lang="en-US" dirty="0" smtClean="0"/>
          </a:p>
          <a:p>
            <a:r>
              <a:rPr lang="en-US" dirty="0" smtClean="0"/>
              <a:t>Show how to install/trouble shoot Eclipse &amp; </a:t>
            </a:r>
            <a:r>
              <a:rPr lang="en-US" dirty="0" err="1" smtClean="0"/>
              <a:t>StatET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Variable Names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0" y="28194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change variables of the same name use “</a:t>
            </a:r>
            <a:r>
              <a:rPr lang="en-US" dirty="0" smtClean="0">
                <a:solidFill>
                  <a:srgbClr val="FF0000"/>
                </a:solidFill>
              </a:rPr>
              <a:t>ctrl+1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Project Explorer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r="60000" b="94000"/>
          <a:stretch>
            <a:fillRect/>
          </a:stretch>
        </p:blipFill>
        <p:spPr bwMode="auto">
          <a:xfrm>
            <a:off x="330205" y="2133600"/>
            <a:ext cx="812799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6200000" flipH="1">
            <a:off x="2057400" y="1676400"/>
            <a:ext cx="9144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Project Explorer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r="60000" b="94000"/>
          <a:stretch>
            <a:fillRect/>
          </a:stretch>
        </p:blipFill>
        <p:spPr bwMode="auto">
          <a:xfrm>
            <a:off x="330205" y="2133600"/>
            <a:ext cx="812799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25500" t="24000" r="25500" b="26400"/>
          <a:stretch>
            <a:fillRect/>
          </a:stretch>
        </p:blipFill>
        <p:spPr bwMode="auto">
          <a:xfrm>
            <a:off x="1600200" y="2133600"/>
            <a:ext cx="5974080" cy="377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5638800" y="4343400"/>
            <a:ext cx="12192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Project Explorer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r="60000" b="94000"/>
          <a:stretch>
            <a:fillRect/>
          </a:stretch>
        </p:blipFill>
        <p:spPr bwMode="auto">
          <a:xfrm>
            <a:off x="330205" y="2133600"/>
            <a:ext cx="812799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25500" t="24000" r="25500" b="26400"/>
          <a:stretch>
            <a:fillRect/>
          </a:stretch>
        </p:blipFill>
        <p:spPr bwMode="auto">
          <a:xfrm>
            <a:off x="1600200" y="2133600"/>
            <a:ext cx="5974080" cy="377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 l="35250" t="14400" r="35250" b="33000"/>
          <a:stretch>
            <a:fillRect/>
          </a:stretch>
        </p:blipFill>
        <p:spPr bwMode="auto">
          <a:xfrm>
            <a:off x="2743200" y="1752600"/>
            <a:ext cx="3596640" cy="400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4572000" y="2514600"/>
            <a:ext cx="12192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26004" y="3276600"/>
            <a:ext cx="2888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“New” select</a:t>
            </a:r>
          </a:p>
          <a:p>
            <a:r>
              <a:rPr lang="en-US" dirty="0" smtClean="0"/>
              <a:t>Resources -&gt; Tutorial Session</a:t>
            </a:r>
          </a:p>
          <a:p>
            <a:r>
              <a:rPr lang="en-US" dirty="0" smtClean="0"/>
              <a:t>&amp; name it Tutorial Session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Project Explorer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r="60000" b="94000"/>
          <a:stretch>
            <a:fillRect/>
          </a:stretch>
        </p:blipFill>
        <p:spPr bwMode="auto">
          <a:xfrm>
            <a:off x="330205" y="2133600"/>
            <a:ext cx="812799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25500" t="24000" r="25500" b="26400"/>
          <a:stretch>
            <a:fillRect/>
          </a:stretch>
        </p:blipFill>
        <p:spPr bwMode="auto">
          <a:xfrm>
            <a:off x="1600200" y="2133600"/>
            <a:ext cx="5974080" cy="377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>
            <a:endCxn id="10" idx="1"/>
          </p:cNvCxnSpPr>
          <p:nvPr/>
        </p:nvCxnSpPr>
        <p:spPr>
          <a:xfrm>
            <a:off x="685800" y="3048000"/>
            <a:ext cx="1371600" cy="322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57400" y="2895600"/>
            <a:ext cx="493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Project Explorer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l="16200" t="68800" b="2400"/>
          <a:stretch>
            <a:fillRect/>
          </a:stretch>
        </p:blipFill>
        <p:spPr bwMode="auto">
          <a:xfrm>
            <a:off x="152400" y="4114800"/>
            <a:ext cx="857318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Splitting Screens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>
            <a:endCxn id="8" idx="1"/>
          </p:cNvCxnSpPr>
          <p:nvPr/>
        </p:nvCxnSpPr>
        <p:spPr>
          <a:xfrm>
            <a:off x="2514600" y="1981200"/>
            <a:ext cx="2057400" cy="7041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0" y="2362201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Drag tab over until you see box to the right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Splitting Screens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2514600" y="1981200"/>
            <a:ext cx="2057400" cy="5656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>
            <a:endCxn id="11" idx="1"/>
          </p:cNvCxnSpPr>
          <p:nvPr/>
        </p:nvCxnSpPr>
        <p:spPr>
          <a:xfrm>
            <a:off x="2514600" y="1981200"/>
            <a:ext cx="2057400" cy="11196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0" y="2362201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Drag tab over until you see box to the right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You’ll then have two screens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Splitting Screens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>
            <a:endCxn id="7" idx="1"/>
          </p:cNvCxnSpPr>
          <p:nvPr/>
        </p:nvCxnSpPr>
        <p:spPr>
          <a:xfrm>
            <a:off x="2514600" y="1981200"/>
            <a:ext cx="2057400" cy="11196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0" y="2362201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Drag tab over until you see box to the right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You’ll then have split screens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Can do this as many times as you want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Sweave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2400"/>
          <a:stretch>
            <a:fillRect/>
          </a:stretch>
        </p:blipFill>
        <p:spPr bwMode="auto">
          <a:xfrm>
            <a:off x="1676400" y="1143000"/>
            <a:ext cx="6034617" cy="441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r="60000" b="94000"/>
          <a:stretch>
            <a:fillRect/>
          </a:stretch>
        </p:blipFill>
        <p:spPr bwMode="auto">
          <a:xfrm>
            <a:off x="330205" y="2133600"/>
            <a:ext cx="812799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6200000" flipH="1">
            <a:off x="2133600" y="1981200"/>
            <a:ext cx="9144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14600" y="5943600"/>
            <a:ext cx="431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drop down menu select “</a:t>
            </a:r>
            <a:r>
              <a:rPr lang="en-US" dirty="0" smtClean="0">
                <a:solidFill>
                  <a:srgbClr val="FF0000"/>
                </a:solidFill>
              </a:rPr>
              <a:t>Run </a:t>
            </a:r>
            <a:r>
              <a:rPr lang="en-US" dirty="0" err="1" smtClean="0">
                <a:solidFill>
                  <a:srgbClr val="FF0000"/>
                </a:solidFill>
              </a:rPr>
              <a:t>Sweave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Eclipse?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Why not just a text editor?</a:t>
            </a:r>
          </a:p>
          <a:p>
            <a:pPr lvl="1"/>
            <a:r>
              <a:rPr lang="en-US" dirty="0" smtClean="0"/>
              <a:t>Code formatting</a:t>
            </a:r>
          </a:p>
          <a:p>
            <a:pPr lvl="1"/>
            <a:r>
              <a:rPr lang="en-US" dirty="0" smtClean="0"/>
              <a:t>Customization</a:t>
            </a:r>
          </a:p>
          <a:p>
            <a:pPr lvl="1"/>
            <a:r>
              <a:rPr lang="en-US" dirty="0" smtClean="0"/>
              <a:t>Interaction</a:t>
            </a:r>
          </a:p>
          <a:p>
            <a:pPr lvl="1"/>
            <a:r>
              <a:rPr lang="en-US" dirty="0" smtClean="0"/>
              <a:t>File management</a:t>
            </a:r>
          </a:p>
          <a:p>
            <a:endParaRPr lang="en-US" dirty="0" smtClean="0"/>
          </a:p>
          <a:p>
            <a:r>
              <a:rPr lang="en-US" dirty="0" smtClean="0"/>
              <a:t>Why Eclipse (or other development environment)</a:t>
            </a:r>
          </a:p>
          <a:p>
            <a:pPr lvl="1"/>
            <a:r>
              <a:rPr lang="en-US" dirty="0" smtClean="0"/>
              <a:t>Provides a user friendly programming environment</a:t>
            </a:r>
          </a:p>
          <a:p>
            <a:pPr lvl="1"/>
            <a:r>
              <a:rPr lang="en-US" dirty="0" smtClean="0"/>
              <a:t>Interactive/customizable</a:t>
            </a:r>
          </a:p>
          <a:p>
            <a:pPr lvl="1"/>
            <a:r>
              <a:rPr lang="en-US" dirty="0" smtClean="0"/>
              <a:t>Project management &amp; collaborations</a:t>
            </a:r>
          </a:p>
          <a:p>
            <a:pPr lvl="1"/>
            <a:r>
              <a:rPr lang="en-US" dirty="0" smtClean="0"/>
              <a:t>Free!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Customization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Eclipse?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Software Development Kit (SDK)</a:t>
            </a:r>
          </a:p>
          <a:p>
            <a:endParaRPr lang="en-US" dirty="0" smtClean="0"/>
          </a:p>
          <a:p>
            <a:r>
              <a:rPr lang="en-US" dirty="0" smtClean="0"/>
              <a:t>Includes numerous plug-ins including</a:t>
            </a:r>
          </a:p>
          <a:p>
            <a:pPr lvl="1"/>
            <a:r>
              <a:rPr lang="en-US" dirty="0" smtClean="0"/>
              <a:t>Java, Perl, Python, C/C++, Fortran, R, </a:t>
            </a:r>
            <a:r>
              <a:rPr lang="en-US" dirty="0" err="1" smtClean="0"/>
              <a:t>LaTex</a:t>
            </a:r>
            <a:r>
              <a:rPr lang="en-US" dirty="0" smtClean="0"/>
              <a:t>, </a:t>
            </a:r>
            <a:r>
              <a:rPr lang="en-US" dirty="0" err="1" smtClean="0"/>
              <a:t>emacs</a:t>
            </a:r>
            <a:r>
              <a:rPr lang="en-US" dirty="0" smtClean="0"/>
              <a:t>… to name a few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Allows for file management &amp; version control</a:t>
            </a:r>
          </a:p>
          <a:p>
            <a:pPr lvl="1"/>
            <a:r>
              <a:rPr lang="en-US" dirty="0" smtClean="0"/>
              <a:t>SVN (</a:t>
            </a:r>
            <a:r>
              <a:rPr lang="en-US" dirty="0" err="1" smtClean="0"/>
              <a:t>Subclipse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StatET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 plug-in for Eclipse </a:t>
            </a:r>
          </a:p>
          <a:p>
            <a:pPr lvl="1"/>
            <a:r>
              <a:rPr lang="en-US" dirty="0" smtClean="0"/>
              <a:t>Developed by Stephan </a:t>
            </a:r>
            <a:r>
              <a:rPr lang="en-US" dirty="0" err="1" smtClean="0"/>
              <a:t>Wahlbrink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http://www.walware.de/goto/statet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Highly customizable &amp; interactive interface with R</a:t>
            </a:r>
          </a:p>
          <a:p>
            <a:endParaRPr lang="en-US" dirty="0" smtClean="0"/>
          </a:p>
          <a:p>
            <a:r>
              <a:rPr lang="en-US" dirty="0" smtClean="0"/>
              <a:t>Provides </a:t>
            </a:r>
            <a:r>
              <a:rPr lang="en-US" dirty="0" err="1" smtClean="0"/>
              <a:t>Sweave</a:t>
            </a:r>
            <a:r>
              <a:rPr lang="en-US" dirty="0" smtClean="0"/>
              <a:t> interface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Similar to </a:t>
            </a:r>
            <a:r>
              <a:rPr lang="en-US" dirty="0" err="1" smtClean="0"/>
              <a:t>emacs</a:t>
            </a:r>
            <a:r>
              <a:rPr lang="en-US" dirty="0" smtClean="0"/>
              <a:t>, TINN-R, etc.</a:t>
            </a:r>
          </a:p>
          <a:p>
            <a:pPr lvl="1"/>
            <a:r>
              <a:rPr lang="en-US" dirty="0" err="1" smtClean="0"/>
              <a:t>emacs</a:t>
            </a:r>
            <a:r>
              <a:rPr lang="en-US" dirty="0" smtClean="0"/>
              <a:t> plug-in for Eclipse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Eclipse/</a:t>
            </a:r>
            <a:r>
              <a:rPr lang="en-US" dirty="0" err="1" smtClean="0"/>
              <a:t>StatET</a:t>
            </a:r>
            <a:r>
              <a:rPr lang="en-US" dirty="0" smtClean="0"/>
              <a:t> Environment</a:t>
            </a:r>
            <a:endParaRPr lang="en-US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Explorer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860275" y="1905001"/>
            <a:ext cx="1044725" cy="2438399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743200" y="3505200"/>
            <a:ext cx="365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 “Tutorial Session -&gt; R -&gt; </a:t>
            </a:r>
            <a:r>
              <a:rPr lang="en-US" dirty="0" err="1" smtClean="0"/>
              <a:t>test.R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Editor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1828800" y="1981200"/>
            <a:ext cx="4953000" cy="26670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6629400" y="1828800"/>
            <a:ext cx="1752600" cy="30480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209800" y="2133600"/>
            <a:ext cx="46482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57400" y="4876800"/>
            <a:ext cx="57858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Can expand functions to see what objects they contain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Clicking on them will take you to wherever that object 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2796</TotalTime>
  <Words>610</Words>
  <Application>Microsoft Office PowerPoint</Application>
  <PresentationFormat>On-screen Show (4:3)</PresentationFormat>
  <Paragraphs>135</Paragraphs>
  <Slides>30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R for Eclipse</vt:lpstr>
      <vt:lpstr>Outline</vt:lpstr>
      <vt:lpstr>Why Eclipse?</vt:lpstr>
      <vt:lpstr>What is Eclipse?</vt:lpstr>
      <vt:lpstr>What is StatET?</vt:lpstr>
      <vt:lpstr>Eclipse/StatET Environment</vt:lpstr>
      <vt:lpstr>Project Explorer</vt:lpstr>
      <vt:lpstr>Editor</vt:lpstr>
      <vt:lpstr>Outline</vt:lpstr>
      <vt:lpstr>Object Browser</vt:lpstr>
      <vt:lpstr>Starting an R Session</vt:lpstr>
      <vt:lpstr>R Session Started</vt:lpstr>
      <vt:lpstr>R Session Started</vt:lpstr>
      <vt:lpstr>Code Execution</vt:lpstr>
      <vt:lpstr>Errors &amp; Code Highlighting</vt:lpstr>
      <vt:lpstr>Errors &amp; Code Highlighting</vt:lpstr>
      <vt:lpstr>Commenting out code</vt:lpstr>
      <vt:lpstr>RJ Launch Type</vt:lpstr>
      <vt:lpstr>Comparing Local History</vt:lpstr>
      <vt:lpstr>Changing Variable Names</vt:lpstr>
      <vt:lpstr>Searching Project Explorer </vt:lpstr>
      <vt:lpstr>Searching Project Explorer </vt:lpstr>
      <vt:lpstr>Searching Project Explorer </vt:lpstr>
      <vt:lpstr>Searching Project Explorer </vt:lpstr>
      <vt:lpstr>Searching Project Explorer </vt:lpstr>
      <vt:lpstr>Splitting Screens</vt:lpstr>
      <vt:lpstr>Splitting Screens</vt:lpstr>
      <vt:lpstr>Splitting Screens</vt:lpstr>
      <vt:lpstr>Sweave</vt:lpstr>
      <vt:lpstr>Some Customization</vt:lpstr>
    </vt:vector>
  </TitlesOfParts>
  <Company>NIST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 for Eclipse</dc:title>
  <dc:creator>t</dc:creator>
  <cp:lastModifiedBy>t</cp:lastModifiedBy>
  <cp:revision>156</cp:revision>
  <dcterms:created xsi:type="dcterms:W3CDTF">2010-02-17T18:41:33Z</dcterms:created>
  <dcterms:modified xsi:type="dcterms:W3CDTF">2010-08-11T11:59:22Z</dcterms:modified>
</cp:coreProperties>
</file>